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8456A9F-3723-40E4-A3C5-702F7C31FB99}" type="datetimeFigureOut">
              <a:rPr lang="en-US" smtClean="0"/>
              <a:pPr/>
              <a:t>9/20/2011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E07F3A5-D7DF-4F86-9ABF-14F89CBCD4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CHS ECONOMICS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of this:</a:t>
            </a:r>
          </a:p>
          <a:p>
            <a:pPr lvl="1"/>
            <a:r>
              <a:rPr lang="en-US" dirty="0" smtClean="0"/>
              <a:t>You are producing apples and want to produce more</a:t>
            </a:r>
          </a:p>
          <a:p>
            <a:pPr lvl="2"/>
            <a:r>
              <a:rPr lang="en-US" dirty="0" smtClean="0"/>
              <a:t>Think about the factors of Production </a:t>
            </a:r>
          </a:p>
          <a:p>
            <a:pPr lvl="3"/>
            <a:r>
              <a:rPr lang="en-US" dirty="0" smtClean="0"/>
              <a:t>What do you need to produce the apples?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Law of Increasing </a:t>
            </a:r>
            <a:br>
              <a:rPr lang="en-US" dirty="0" smtClean="0"/>
            </a:br>
            <a:r>
              <a:rPr lang="en-US" dirty="0" smtClean="0"/>
              <a:t>Opportunity Cost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take it a bit further:</a:t>
            </a:r>
          </a:p>
          <a:p>
            <a:pPr lvl="1"/>
            <a:r>
              <a:rPr lang="en-US" dirty="0" smtClean="0"/>
              <a:t>Is it possible to produce apples in the desert?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Law of Increasing </a:t>
            </a:r>
            <a:br>
              <a:rPr lang="en-US" dirty="0" smtClean="0"/>
            </a:br>
            <a:r>
              <a:rPr lang="en-US" dirty="0" smtClean="0"/>
              <a:t>Opportunity Cost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So:</a:t>
            </a:r>
          </a:p>
          <a:p>
            <a:pPr lvl="1"/>
            <a:r>
              <a:rPr lang="en-US" dirty="0" smtClean="0"/>
              <a:t>The LOIC states that when considering the production of a particular good </a:t>
            </a:r>
          </a:p>
          <a:p>
            <a:pPr lvl="2"/>
            <a:r>
              <a:rPr lang="en-US" dirty="0" smtClean="0"/>
              <a:t>The opportunity cost for each additional item being made increases </a:t>
            </a:r>
          </a:p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Resources are not always adaptable to a making a good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Law of Increasing </a:t>
            </a:r>
            <a:br>
              <a:rPr lang="en-US" dirty="0" smtClean="0"/>
            </a:br>
            <a:r>
              <a:rPr lang="en-US" dirty="0" smtClean="0"/>
              <a:t>Opportunity Cost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Where MB=Marginal Benefit, equals Marginal Cost (book page # </a:t>
            </a:r>
            <a:r>
              <a:rPr lang="en-US" dirty="0" smtClean="0"/>
              <a:t>13 &amp; 14)</a:t>
            </a:r>
            <a:endParaRPr lang="en-US" dirty="0" smtClean="0"/>
          </a:p>
          <a:p>
            <a:r>
              <a:rPr lang="en-US" dirty="0" smtClean="0"/>
              <a:t>Remember society should only produce when the benefits exceed or equal the cost (its Common Sense)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Optimal Allocation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always periods and dips where the economy of a country is not at full employment</a:t>
            </a:r>
          </a:p>
          <a:p>
            <a:r>
              <a:rPr lang="en-US" dirty="0" smtClean="0"/>
              <a:t>If we take away the assumption of full employment </a:t>
            </a:r>
          </a:p>
          <a:p>
            <a:pPr lvl="1"/>
            <a:r>
              <a:rPr lang="en-US" dirty="0" smtClean="0"/>
              <a:t>We can be at any point within the PPC</a:t>
            </a:r>
          </a:p>
          <a:p>
            <a:pPr lvl="1"/>
            <a:r>
              <a:rPr lang="en-US" dirty="0" smtClean="0"/>
              <a:t>To regain full employment we must move from that point to a point on the PPC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Unemployment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dropping the assumptions that the QTY and Quality of resources and technology are fixed</a:t>
            </a:r>
          </a:p>
          <a:p>
            <a:pPr lvl="1"/>
            <a:r>
              <a:rPr lang="en-US" dirty="0" smtClean="0"/>
              <a:t>We can have the PPC shift and the potential maximum output of the economy will change</a:t>
            </a:r>
          </a:p>
          <a:p>
            <a:pPr lvl="1"/>
            <a:r>
              <a:rPr lang="en-US" dirty="0" smtClean="0"/>
              <a:t>Advances in or new technology, resources, or use of resources will shift the curve outward</a:t>
            </a:r>
          </a:p>
          <a:p>
            <a:pPr lvl="1"/>
            <a:r>
              <a:rPr lang="en-US" b="1" dirty="0" smtClean="0"/>
              <a:t>Economic Growth </a:t>
            </a:r>
            <a:r>
              <a:rPr lang="en-US" dirty="0" smtClean="0"/>
              <a:t>occurs (A larger total output)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Growing Economy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Is the result of: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Increases in supplies or resources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Improvements in resource quality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Technological advances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marL="624078" indent="-514350"/>
            <a:r>
              <a:rPr lang="en-US" dirty="0" smtClean="0"/>
              <a:t>Can allow for:</a:t>
            </a:r>
          </a:p>
          <a:p>
            <a:pPr marL="880110" lvl="1" indent="-514350"/>
            <a:r>
              <a:rPr lang="en-US" dirty="0" smtClean="0"/>
              <a:t>Increases in both consumer and capital goods instead of one or the other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Growth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the PPC </a:t>
            </a:r>
          </a:p>
          <a:p>
            <a:pPr lvl="1"/>
            <a:r>
              <a:rPr lang="en-US" dirty="0" smtClean="0"/>
              <a:t>One axes of the graph is “goods for the present”</a:t>
            </a:r>
          </a:p>
          <a:p>
            <a:pPr lvl="1"/>
            <a:r>
              <a:rPr lang="en-US" dirty="0" smtClean="0"/>
              <a:t>The other is “goods for the future”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You trade-off “present” for “future”</a:t>
            </a:r>
          </a:p>
          <a:p>
            <a:r>
              <a:rPr lang="en-US" dirty="0" smtClean="0"/>
              <a:t>Neither is wrong </a:t>
            </a:r>
          </a:p>
          <a:p>
            <a:pPr lvl="1"/>
            <a:r>
              <a:rPr lang="en-US" dirty="0" smtClean="0"/>
              <a:t>It depends on the economy and what they want</a:t>
            </a:r>
          </a:p>
          <a:p>
            <a:pPr lvl="1"/>
            <a:r>
              <a:rPr lang="en-US" dirty="0" smtClean="0"/>
              <a:t>Their </a:t>
            </a:r>
            <a:r>
              <a:rPr lang="en-US" b="1" dirty="0" smtClean="0"/>
              <a:t>UTILITY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Present Choices and </a:t>
            </a:r>
            <a:br>
              <a:rPr lang="en-US" dirty="0" smtClean="0"/>
            </a:br>
            <a:r>
              <a:rPr lang="en-US" dirty="0" smtClean="0"/>
              <a:t>Future Possibilities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PPC only concerns your economy</a:t>
            </a:r>
          </a:p>
          <a:p>
            <a:r>
              <a:rPr lang="en-US" dirty="0" smtClean="0"/>
              <a:t>But if you trade with another economy you might be able to do more</a:t>
            </a:r>
          </a:p>
          <a:p>
            <a:pPr lvl="1"/>
            <a:r>
              <a:rPr lang="en-US" dirty="0" smtClean="0"/>
              <a:t>Because of Specialization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Trade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this:</a:t>
            </a:r>
          </a:p>
          <a:p>
            <a:pPr lvl="1"/>
            <a:r>
              <a:rPr lang="en-US" dirty="0" smtClean="0"/>
              <a:t>Country A</a:t>
            </a:r>
          </a:p>
          <a:p>
            <a:pPr lvl="2"/>
            <a:r>
              <a:rPr lang="en-US" dirty="0" smtClean="0"/>
              <a:t>Specializes in producing computers</a:t>
            </a:r>
          </a:p>
          <a:p>
            <a:pPr lvl="1"/>
            <a:r>
              <a:rPr lang="en-US" dirty="0" smtClean="0"/>
              <a:t>Country B</a:t>
            </a:r>
          </a:p>
          <a:p>
            <a:pPr lvl="2"/>
            <a:r>
              <a:rPr lang="en-US" dirty="0" smtClean="0"/>
              <a:t>Specializes in producing apples</a:t>
            </a:r>
          </a:p>
          <a:p>
            <a:r>
              <a:rPr lang="en-US" dirty="0" smtClean="0"/>
              <a:t>They can trade with one another and limit their marginal cost and increase their marginal benefit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International Trade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Land </a:t>
            </a:r>
          </a:p>
          <a:p>
            <a:pPr lvl="1"/>
            <a:r>
              <a:rPr lang="en-US" dirty="0" smtClean="0"/>
              <a:t>Anything that is a “gift of nature” i.e. whale</a:t>
            </a:r>
          </a:p>
          <a:p>
            <a:r>
              <a:rPr lang="en-US" dirty="0" smtClean="0"/>
              <a:t>2. Labor</a:t>
            </a:r>
          </a:p>
          <a:p>
            <a:pPr lvl="1"/>
            <a:r>
              <a:rPr lang="en-US" dirty="0" smtClean="0"/>
              <a:t>The physical and mental talents that go into producing a good or service</a:t>
            </a:r>
          </a:p>
          <a:p>
            <a:r>
              <a:rPr lang="en-US" dirty="0" smtClean="0"/>
              <a:t>3. Capital</a:t>
            </a:r>
          </a:p>
          <a:p>
            <a:pPr lvl="1"/>
            <a:r>
              <a:rPr lang="en-US" dirty="0" smtClean="0"/>
              <a:t>All of the manufactured items that aid in the production of a good</a:t>
            </a:r>
          </a:p>
          <a:p>
            <a:r>
              <a:rPr lang="en-US" dirty="0" smtClean="0"/>
              <a:t>4. Entrepreneurial Ability</a:t>
            </a:r>
          </a:p>
          <a:p>
            <a:pPr lvl="1"/>
            <a:r>
              <a:rPr lang="en-US" dirty="0" smtClean="0"/>
              <a:t>Innovator that combines the other 3 FOP’s</a:t>
            </a:r>
          </a:p>
          <a:p>
            <a:pPr lvl="1"/>
            <a:r>
              <a:rPr lang="en-US" dirty="0" smtClean="0"/>
              <a:t>Risk bearer – has no guarantee for profit</a:t>
            </a:r>
          </a:p>
          <a:p>
            <a:pPr lvl="1"/>
            <a:r>
              <a:rPr lang="en-US" dirty="0" smtClean="0"/>
              <a:t>Makes all of the strategic business decisions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Factors of Productions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Macroeconomic model of all of the alternatives and choices society faces in allocating resources  (book page #11)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Model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Assumptions we will make</a:t>
            </a:r>
          </a:p>
          <a:p>
            <a:r>
              <a:rPr lang="en-US" dirty="0" smtClean="0"/>
              <a:t>1.  Full employment</a:t>
            </a:r>
          </a:p>
          <a:p>
            <a:pPr lvl="1"/>
            <a:r>
              <a:rPr lang="en-US" dirty="0" smtClean="0"/>
              <a:t>Economy is employing or using all available resources i.e. No leftovers</a:t>
            </a:r>
          </a:p>
          <a:p>
            <a:r>
              <a:rPr lang="en-US" dirty="0" smtClean="0"/>
              <a:t>2.  Fixed Resources</a:t>
            </a:r>
          </a:p>
          <a:p>
            <a:pPr lvl="1"/>
            <a:r>
              <a:rPr lang="en-US" dirty="0" smtClean="0"/>
              <a:t>Quantity and Quality of the Factors of Production are fixed</a:t>
            </a:r>
          </a:p>
          <a:p>
            <a:r>
              <a:rPr lang="en-US" dirty="0" smtClean="0"/>
              <a:t>3.  Fixed Technology</a:t>
            </a:r>
          </a:p>
          <a:p>
            <a:pPr lvl="1"/>
            <a:r>
              <a:rPr lang="en-US" dirty="0" smtClean="0"/>
              <a:t>The state of technology is constant</a:t>
            </a:r>
          </a:p>
          <a:p>
            <a:r>
              <a:rPr lang="en-US" dirty="0" smtClean="0"/>
              <a:t>4.  Two Goods</a:t>
            </a:r>
          </a:p>
          <a:p>
            <a:pPr lvl="1"/>
            <a:r>
              <a:rPr lang="en-US" dirty="0" smtClean="0"/>
              <a:t>Only making Pizzas (consumer good) and Industrial Robots (capital good)	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Model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Lists the different combinations of products that can be produced with a specific set of resources assuming full employment (book page #11)</a:t>
            </a:r>
          </a:p>
          <a:p>
            <a:pPr lvl="1"/>
            <a:r>
              <a:rPr lang="en-US" dirty="0" smtClean="0"/>
              <a:t>You can choose to make either product</a:t>
            </a:r>
          </a:p>
          <a:p>
            <a:pPr lvl="1"/>
            <a:r>
              <a:rPr lang="en-US" dirty="0" smtClean="0"/>
              <a:t>But there will </a:t>
            </a:r>
            <a:r>
              <a:rPr lang="en-US" b="1" dirty="0" smtClean="0"/>
              <a:t>ALWAYS</a:t>
            </a:r>
            <a:r>
              <a:rPr lang="en-US" dirty="0" smtClean="0"/>
              <a:t> be a cost</a:t>
            </a:r>
          </a:p>
          <a:p>
            <a:pPr lvl="1"/>
            <a:r>
              <a:rPr lang="en-US" dirty="0" smtClean="0"/>
              <a:t>You will always be sacrificing either short-term goals or long-term goals (hence a trade-off)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Table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think about it:</a:t>
            </a:r>
          </a:p>
          <a:p>
            <a:pPr lvl="1"/>
            <a:r>
              <a:rPr lang="en-US" dirty="0" smtClean="0"/>
              <a:t>If you would quit school today you could get a job and be making money for the rest of the school year and make more money than the students who stayed in school.</a:t>
            </a:r>
          </a:p>
          <a:p>
            <a:pPr lvl="1"/>
            <a:r>
              <a:rPr lang="en-US" b="1" dirty="0" smtClean="0"/>
              <a:t>BUT</a:t>
            </a:r>
          </a:p>
          <a:p>
            <a:pPr lvl="1"/>
            <a:r>
              <a:rPr lang="en-US" dirty="0" smtClean="0"/>
              <a:t>If you stay in school and forgo the short-term money, you will make much more money in the future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Table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Details</a:t>
            </a:r>
          </a:p>
          <a:p>
            <a:pPr lvl="1"/>
            <a:r>
              <a:rPr lang="en-US" dirty="0" smtClean="0"/>
              <a:t>Otherwise more fondly known as the PPC</a:t>
            </a:r>
          </a:p>
          <a:p>
            <a:pPr lvl="1"/>
            <a:r>
              <a:rPr lang="en-US" dirty="0" smtClean="0"/>
              <a:t>It depicts what can be produced using fully-employed resources (book page #12)</a:t>
            </a:r>
          </a:p>
          <a:p>
            <a:pPr lvl="1"/>
            <a:r>
              <a:rPr lang="en-US" dirty="0" smtClean="0"/>
              <a:t>Each point on the curve represents the maximum output of the two products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Curve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More fun facts</a:t>
            </a:r>
          </a:p>
          <a:p>
            <a:pPr lvl="1"/>
            <a:r>
              <a:rPr lang="en-US" dirty="0" smtClean="0"/>
              <a:t>The curve is a constraint because it shows the limit of attainable outputs (Similar to a budget line)</a:t>
            </a:r>
          </a:p>
          <a:p>
            <a:pPr lvl="1"/>
            <a:r>
              <a:rPr lang="en-US" dirty="0" smtClean="0"/>
              <a:t>Points on the curve are:</a:t>
            </a:r>
          </a:p>
          <a:p>
            <a:pPr lvl="2"/>
            <a:r>
              <a:rPr lang="en-US" dirty="0" smtClean="0"/>
              <a:t>Attainable as long as the economy uses all of its resources i.e. full employment</a:t>
            </a:r>
          </a:p>
          <a:p>
            <a:pPr lvl="1"/>
            <a:r>
              <a:rPr lang="en-US" dirty="0" smtClean="0"/>
              <a:t>Points inside the curve are:</a:t>
            </a:r>
          </a:p>
          <a:p>
            <a:pPr lvl="2"/>
            <a:r>
              <a:rPr lang="en-US" dirty="0" smtClean="0"/>
              <a:t>Attainable, but are less than ideal and do not reflect full-employment i.e. under employment</a:t>
            </a:r>
          </a:p>
          <a:p>
            <a:pPr lvl="1"/>
            <a:r>
              <a:rPr lang="en-US" dirty="0" smtClean="0"/>
              <a:t>Points beyond the curve are:</a:t>
            </a:r>
          </a:p>
          <a:p>
            <a:pPr lvl="2"/>
            <a:r>
              <a:rPr lang="en-US" dirty="0" smtClean="0"/>
              <a:t>Unattainable, because there are not enough resources 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Curve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Pregnancy Analogy:</a:t>
            </a:r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Production Possibilities Curve</a:t>
            </a:r>
            <a:endParaRPr lang="en-US" dirty="0"/>
          </a:p>
        </p:txBody>
      </p:sp>
      <p:pic>
        <p:nvPicPr>
          <p:cNvPr id="4" name="Picture 3" descr="Pregnant-Woman-Carto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209800" y="2133600"/>
            <a:ext cx="1981200" cy="38786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2438400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When the baby is inside.  It is attainable, but under-developed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3276600"/>
            <a:ext cx="381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When the baby is born.  It is attainable, and fully grown using all of the resources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267200"/>
            <a:ext cx="381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A baby could not be bigger than the mother’s body.  Therefore </a:t>
            </a:r>
            <a:r>
              <a:rPr lang="en-US" dirty="0"/>
              <a:t>i</a:t>
            </a:r>
            <a:r>
              <a:rPr lang="en-US" dirty="0" smtClean="0"/>
              <a:t>t is unattainable and impossible unless the mother was bigger, but if it was possible it would be a really big baby.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</TotalTime>
  <Words>867</Words>
  <Application>Microsoft Office PowerPoint</Application>
  <PresentationFormat>On-screen Show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Concourse</vt:lpstr>
      <vt:lpstr>CHS ECONOMICS </vt:lpstr>
      <vt:lpstr>Four Factors of Productions</vt:lpstr>
      <vt:lpstr>Production Possibilities Model</vt:lpstr>
      <vt:lpstr>Production Possibilities Model</vt:lpstr>
      <vt:lpstr>Production Possibilities Table</vt:lpstr>
      <vt:lpstr>Production Possibilities Table</vt:lpstr>
      <vt:lpstr>Production Possibilities Curve</vt:lpstr>
      <vt:lpstr>Production Possibilities Curve</vt:lpstr>
      <vt:lpstr>Production Possibilities Curve</vt:lpstr>
      <vt:lpstr>Law of Increasing  Opportunity Cost</vt:lpstr>
      <vt:lpstr>Law of Increasing  Opportunity Cost</vt:lpstr>
      <vt:lpstr>Law of Increasing  Opportunity Cost</vt:lpstr>
      <vt:lpstr>Optimal Allocation</vt:lpstr>
      <vt:lpstr>Unemployment</vt:lpstr>
      <vt:lpstr>A Growing Economy</vt:lpstr>
      <vt:lpstr>Economic Growth</vt:lpstr>
      <vt:lpstr>Present Choices and  Future Possibilities</vt:lpstr>
      <vt:lpstr>International Trade</vt:lpstr>
      <vt:lpstr>International Trade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CHS ECONOMICS </dc:title>
  <dc:creator>phillipsm</dc:creator>
  <cp:lastModifiedBy>phillipsm</cp:lastModifiedBy>
  <cp:revision>19</cp:revision>
  <dcterms:created xsi:type="dcterms:W3CDTF">2011-09-19T10:13:39Z</dcterms:created>
  <dcterms:modified xsi:type="dcterms:W3CDTF">2011-09-20T10:50:00Z</dcterms:modified>
</cp:coreProperties>
</file>